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4" r:id="rId1"/>
  </p:sldMasterIdLst>
  <p:notesMasterIdLst>
    <p:notesMasterId r:id="rId58"/>
  </p:notesMasterIdLst>
  <p:sldIdLst>
    <p:sldId id="256" r:id="rId2"/>
    <p:sldId id="471" r:id="rId3"/>
    <p:sldId id="474" r:id="rId4"/>
    <p:sldId id="257" r:id="rId5"/>
    <p:sldId id="258" r:id="rId6"/>
    <p:sldId id="448" r:id="rId7"/>
    <p:sldId id="449" r:id="rId8"/>
    <p:sldId id="353" r:id="rId9"/>
    <p:sldId id="434" r:id="rId10"/>
    <p:sldId id="433" r:id="rId11"/>
    <p:sldId id="435" r:id="rId12"/>
    <p:sldId id="443" r:id="rId13"/>
    <p:sldId id="436" r:id="rId14"/>
    <p:sldId id="479" r:id="rId15"/>
    <p:sldId id="481" r:id="rId16"/>
    <p:sldId id="437" r:id="rId17"/>
    <p:sldId id="438" r:id="rId18"/>
    <p:sldId id="482" r:id="rId19"/>
    <p:sldId id="440" r:id="rId20"/>
    <p:sldId id="441" r:id="rId21"/>
    <p:sldId id="260" r:id="rId22"/>
    <p:sldId id="261" r:id="rId23"/>
    <p:sldId id="442" r:id="rId24"/>
    <p:sldId id="355" r:id="rId25"/>
    <p:sldId id="319" r:id="rId26"/>
    <p:sldId id="356" r:id="rId27"/>
    <p:sldId id="439" r:id="rId28"/>
    <p:sldId id="430" r:id="rId29"/>
    <p:sldId id="320" r:id="rId30"/>
    <p:sldId id="321" r:id="rId31"/>
    <p:sldId id="327" r:id="rId32"/>
    <p:sldId id="328" r:id="rId33"/>
    <p:sldId id="444" r:id="rId34"/>
    <p:sldId id="445" r:id="rId35"/>
    <p:sldId id="486" r:id="rId36"/>
    <p:sldId id="446" r:id="rId37"/>
    <p:sldId id="312" r:id="rId38"/>
    <p:sldId id="475" r:id="rId39"/>
    <p:sldId id="467" r:id="rId40"/>
    <p:sldId id="469" r:id="rId41"/>
    <p:sldId id="476" r:id="rId42"/>
    <p:sldId id="453" r:id="rId43"/>
    <p:sldId id="477" r:id="rId44"/>
    <p:sldId id="456" r:id="rId45"/>
    <p:sldId id="483" r:id="rId46"/>
    <p:sldId id="480" r:id="rId47"/>
    <p:sldId id="457" r:id="rId48"/>
    <p:sldId id="485" r:id="rId49"/>
    <p:sldId id="458" r:id="rId50"/>
    <p:sldId id="461" r:id="rId51"/>
    <p:sldId id="460" r:id="rId52"/>
    <p:sldId id="459" r:id="rId53"/>
    <p:sldId id="484" r:id="rId54"/>
    <p:sldId id="478" r:id="rId55"/>
    <p:sldId id="464" r:id="rId56"/>
    <p:sldId id="447" r:id="rId5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C199"/>
    <a:srgbClr val="F58427"/>
    <a:srgbClr val="FBC4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138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50557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9229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41399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Shape 5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64404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Shape 5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458530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397493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355594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555033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860466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332434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242611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09254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571091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578113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36712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017138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732830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046939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115152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7816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6901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35245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33382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10979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82283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70011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043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5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52EC9B-4434-439B-A9C4-32E0F500F4D4}" type="slidenum">
              <a:rPr lang="en-US"/>
              <a:pPr/>
              <a:t>27</a:t>
            </a:fld>
            <a:endParaRPr lang="en-US"/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2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Diapositiva de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457752" y="2475386"/>
            <a:ext cx="8290712" cy="1041661"/>
          </a:xfrm>
          <a:prstGeom prst="roundRect">
            <a:avLst>
              <a:gd name="adj" fmla="val 16667"/>
            </a:avLst>
          </a:prstGeom>
          <a:solidFill>
            <a:srgbClr val="3630B2"/>
          </a:solidFill>
          <a:ln>
            <a:noFill/>
          </a:ln>
          <a:effectLst>
            <a:outerShdw blurRad="508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74620" y="238243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8" name="Shape 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752" y="836712"/>
            <a:ext cx="8064896" cy="126982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 txBox="1"/>
          <p:nvPr/>
        </p:nvSpPr>
        <p:spPr>
          <a:xfrm>
            <a:off x="1460281" y="5589240"/>
            <a:ext cx="631596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Departamento de Señales, Sistemas y Radiocomunicaciones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E.T.S. Ingenieros de Telecomunicación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Universidad Politécnica de Madrid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63072-4811-40C8-A313-C1C98617EB48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EF3F3-3800-4FE3-9B26-C753C527C5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874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3630B2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566257" y="64482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3124200" y="64318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5" name="Shape 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89" y="6477594"/>
            <a:ext cx="906476" cy="37590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hape 26"/>
          <p:cNvSpPr txBox="1"/>
          <p:nvPr/>
        </p:nvSpPr>
        <p:spPr>
          <a:xfrm>
            <a:off x="8145874" y="6553201"/>
            <a:ext cx="909226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r>
              <a:rPr lang="en-US" sz="12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/56</a:t>
            </a:r>
            <a:endParaRPr sz="12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lo el título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3630B2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53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Eduardo.lopez@upm.e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mailto:luisalfonso.hernandez@upm.es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kumaran_75195?source=post_header_lockup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7" Type="http://schemas.openxmlformats.org/officeDocument/2006/relationships/image" Target="../media/image65.jfif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mailto:Eduardo.lopez@upm.e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mailto:luisalfonso.hernandez@upm.e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488268" y="247797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 dirty="0"/>
              <a:t>Opening Session</a:t>
            </a:r>
          </a:p>
        </p:txBody>
      </p:sp>
      <p:sp>
        <p:nvSpPr>
          <p:cNvPr id="193" name="Shape 193"/>
          <p:cNvSpPr/>
          <p:nvPr/>
        </p:nvSpPr>
        <p:spPr>
          <a:xfrm>
            <a:off x="2347291" y="3486449"/>
            <a:ext cx="4572000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en-US" sz="2000" b="1" i="0" u="none" strike="noStrike" cap="none" dirty="0">
              <a:solidFill>
                <a:srgbClr val="36609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Eduardo </a:t>
            </a:r>
            <a:r>
              <a:rPr lang="en-US" sz="2000" b="1" i="0" u="none" strike="noStrike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López</a:t>
            </a:r>
            <a:r>
              <a:rPr lang="en-US" sz="20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Gonzalo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dirty="0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eduardo.lopez@upm.es</a:t>
            </a:r>
            <a:endParaRPr lang="en-US" sz="2000" b="1" dirty="0">
              <a:solidFill>
                <a:srgbClr val="36609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en-US" sz="2000" b="1" i="0" u="none" strike="noStrike" cap="none" dirty="0">
              <a:solidFill>
                <a:srgbClr val="36609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Luis Hernández Gómez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dirty="0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luisalfonso.hernandez@upm.es</a:t>
            </a:r>
            <a:r>
              <a:rPr lang="en-US" sz="2000" b="1" dirty="0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1800" b="1" i="0" u="none" strike="noStrike" cap="none" dirty="0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Shape 19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99792" y="0"/>
            <a:ext cx="3153516" cy="1280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0" y="942240"/>
            <a:ext cx="9056821" cy="497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71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35" y="1059469"/>
            <a:ext cx="7187805" cy="450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24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lum bright="-1000"/>
          </a:blip>
          <a:stretch>
            <a:fillRect/>
          </a:stretch>
        </p:blipFill>
        <p:spPr>
          <a:xfrm>
            <a:off x="306143" y="1009936"/>
            <a:ext cx="2587468" cy="174691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733266" y="163774"/>
            <a:ext cx="6122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b="1" dirty="0">
                <a:solidFill>
                  <a:srgbClr val="0070C0"/>
                </a:solidFill>
              </a:rPr>
              <a:t>MANY DIFFERENT FIELDS &amp; APPLICATION DOMAINS</a:t>
            </a:r>
            <a:endParaRPr lang="en-US" sz="1800" b="1" dirty="0">
              <a:solidFill>
                <a:srgbClr val="0070C0"/>
              </a:solidFill>
            </a:endParaRPr>
          </a:p>
        </p:txBody>
      </p:sp>
      <p:cxnSp>
        <p:nvCxnSpPr>
          <p:cNvPr id="6" name="Conector recto 5"/>
          <p:cNvCxnSpPr/>
          <p:nvPr/>
        </p:nvCxnSpPr>
        <p:spPr>
          <a:xfrm>
            <a:off x="4544705" y="1733266"/>
            <a:ext cx="27295" cy="4626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253897" y="2811439"/>
            <a:ext cx="4269117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Music Recommendation</a:t>
            </a:r>
          </a:p>
          <a:p>
            <a:pPr algn="ctr"/>
            <a:r>
              <a:rPr lang="en-US" sz="2400" b="1" dirty="0"/>
              <a:t>systems</a:t>
            </a:r>
          </a:p>
          <a:p>
            <a:endParaRPr lang="es-ES" sz="1800" dirty="0"/>
          </a:p>
          <a:p>
            <a:endParaRPr lang="es-ES" sz="1800" dirty="0"/>
          </a:p>
          <a:p>
            <a:endParaRPr lang="es-E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</a:rPr>
              <a:t>Is this song similar to that one?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</a:rPr>
              <a:t>When can this song become a hit?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</a:rPr>
              <a:t>Should I recommend this song</a:t>
            </a:r>
            <a:r>
              <a:rPr lang="es-ES" sz="1800" b="1" dirty="0">
                <a:solidFill>
                  <a:schemeClr val="tx1"/>
                </a:solidFill>
              </a:rPr>
              <a:t>?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771290" y="2950191"/>
            <a:ext cx="424988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Predictive</a:t>
            </a:r>
            <a:r>
              <a:rPr lang="es-ES" sz="2400" b="1" dirty="0"/>
              <a:t> </a:t>
            </a:r>
            <a:r>
              <a:rPr lang="en-US" sz="2400" b="1" dirty="0"/>
              <a:t>Maintenance of machinery</a:t>
            </a:r>
          </a:p>
          <a:p>
            <a:endParaRPr lang="es-ES" sz="1800" b="1" dirty="0"/>
          </a:p>
          <a:p>
            <a:endParaRPr lang="es-E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Is that behavior normal?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When the machine is going to fail?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Should I add this machine to the review list?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134" y="699590"/>
            <a:ext cx="4868128" cy="76674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884" y="1467134"/>
            <a:ext cx="1592793" cy="146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48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FE18728-C1B2-4809-A931-8F41B77D8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" y="1154065"/>
            <a:ext cx="8453120" cy="420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57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09" y="857250"/>
            <a:ext cx="842458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076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7ADF6D1-BA62-4914-9964-62DB85236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EF3F3-3800-4FE3-9B26-C753C527C527}" type="slidenum">
              <a:rPr lang="en-US" smtClean="0"/>
              <a:t>15</a:t>
            </a:fld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4B3AF00-1017-483C-AC95-7A09E7681B35}"/>
              </a:ext>
            </a:extLst>
          </p:cNvPr>
          <p:cNvSpPr txBox="1"/>
          <p:nvPr/>
        </p:nvSpPr>
        <p:spPr>
          <a:xfrm>
            <a:off x="1178560" y="1524000"/>
            <a:ext cx="655500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F0"/>
                </a:solidFill>
              </a:rPr>
              <a:t>The Key:</a:t>
            </a:r>
          </a:p>
          <a:p>
            <a:endParaRPr lang="en-US" sz="4800" b="1" dirty="0">
              <a:solidFill>
                <a:srgbClr val="00B0F0"/>
              </a:solidFill>
            </a:endParaRPr>
          </a:p>
          <a:p>
            <a:endParaRPr lang="en-US" sz="4800" b="1" dirty="0">
              <a:solidFill>
                <a:srgbClr val="00B0F0"/>
              </a:solidFill>
            </a:endParaRPr>
          </a:p>
          <a:p>
            <a:r>
              <a:rPr lang="en-US" sz="4800" b="1" dirty="0">
                <a:solidFill>
                  <a:srgbClr val="002060"/>
                </a:solidFill>
              </a:rPr>
              <a:t>Look for productivity!</a:t>
            </a:r>
          </a:p>
        </p:txBody>
      </p:sp>
    </p:spTree>
    <p:extLst>
      <p:ext uri="{BB962C8B-B14F-4D97-AF65-F5344CB8AC3E}">
        <p14:creationId xmlns:p14="http://schemas.microsoft.com/office/powerpoint/2010/main" val="1187852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773"/>
            <a:ext cx="8910039" cy="471052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232" y="4598031"/>
            <a:ext cx="4107975" cy="225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05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82" y="408129"/>
            <a:ext cx="9144000" cy="514099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114" y="5085724"/>
            <a:ext cx="3330000" cy="177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85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7ADF6D1-BA62-4914-9964-62DB85236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EF3F3-3800-4FE3-9B26-C753C527C527}" type="slidenum">
              <a:rPr lang="en-US" smtClean="0"/>
              <a:t>18</a:t>
            </a:fld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4B3AF00-1017-483C-AC95-7A09E7681B35}"/>
              </a:ext>
            </a:extLst>
          </p:cNvPr>
          <p:cNvSpPr txBox="1"/>
          <p:nvPr/>
        </p:nvSpPr>
        <p:spPr>
          <a:xfrm>
            <a:off x="1341120" y="1422400"/>
            <a:ext cx="5426486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F0"/>
                </a:solidFill>
              </a:rPr>
              <a:t>Where are we?</a:t>
            </a:r>
          </a:p>
          <a:p>
            <a:endParaRPr lang="en-US" sz="4800" b="1" dirty="0">
              <a:solidFill>
                <a:srgbClr val="00B0F0"/>
              </a:solidFill>
            </a:endParaRPr>
          </a:p>
          <a:p>
            <a:endParaRPr lang="en-US" sz="4800" b="1" dirty="0">
              <a:solidFill>
                <a:srgbClr val="00B0F0"/>
              </a:solidFill>
            </a:endParaRPr>
          </a:p>
          <a:p>
            <a:r>
              <a:rPr lang="en-US" sz="4800" b="1" dirty="0">
                <a:solidFill>
                  <a:srgbClr val="002060"/>
                </a:solidFill>
              </a:rPr>
              <a:t>Data Science</a:t>
            </a:r>
          </a:p>
          <a:p>
            <a:r>
              <a:rPr lang="en-US" sz="4800" b="1" dirty="0">
                <a:solidFill>
                  <a:srgbClr val="002060"/>
                </a:solidFill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883533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183" y="2096593"/>
            <a:ext cx="8868207" cy="377194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232" y="6311663"/>
            <a:ext cx="1287215" cy="495631"/>
          </a:xfrm>
          <a:prstGeom prst="rect">
            <a:avLst/>
          </a:prstGeom>
        </p:spPr>
      </p:pic>
      <p:sp>
        <p:nvSpPr>
          <p:cNvPr id="9" name="Shape 222"/>
          <p:cNvSpPr/>
          <p:nvPr/>
        </p:nvSpPr>
        <p:spPr>
          <a:xfrm>
            <a:off x="-118384" y="414542"/>
            <a:ext cx="531677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 dirty="0">
                <a:solidFill>
                  <a:srgbClr val="C5D8F1"/>
                </a:solidFill>
                <a:latin typeface="Calibri"/>
                <a:ea typeface="Calibri"/>
                <a:cs typeface="Calibri"/>
                <a:sym typeface="Calibri"/>
              </a:rPr>
              <a:t>Big Data Architecture</a:t>
            </a:r>
            <a:endParaRPr sz="4800" b="1" i="0" u="none" strike="noStrike" cap="none" dirty="0">
              <a:solidFill>
                <a:srgbClr val="C5D8F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5298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3630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621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3600" b="1" dirty="0"/>
              <a:t>Opening Session</a:t>
            </a:r>
            <a:endParaRPr lang="en-US" sz="3600" b="1" i="0" u="none" strike="noStrike" cap="none" dirty="0">
              <a:solidFill>
                <a:srgbClr val="FFFFFF"/>
              </a:solidFill>
              <a:sym typeface="Calibri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238575" y="1289976"/>
            <a:ext cx="8579494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>
              <a:buClr>
                <a:schemeClr val="accent1">
                  <a:lumMod val="50000"/>
                </a:schemeClr>
              </a:buClr>
            </a:pPr>
            <a:endParaRPr lang="en-US" sz="2000" dirty="0"/>
          </a:p>
          <a:p>
            <a:pPr marL="800100" lvl="1" indent="-342900">
              <a:spcAft>
                <a:spcPts val="24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●"/>
            </a:pPr>
            <a:r>
              <a:rPr lang="en-US" sz="3600" b="1" dirty="0">
                <a:solidFill>
                  <a:schemeClr val="tx1"/>
                </a:solidFill>
              </a:rPr>
              <a:t>Program Overview</a:t>
            </a:r>
          </a:p>
          <a:p>
            <a:pPr marL="800100" lvl="1" indent="-342900">
              <a:spcAft>
                <a:spcPts val="24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●"/>
            </a:pPr>
            <a:r>
              <a:rPr lang="en-US" sz="3600" b="1" dirty="0">
                <a:solidFill>
                  <a:schemeClr val="tx1"/>
                </a:solidFill>
              </a:rPr>
              <a:t>Internships</a:t>
            </a:r>
            <a:r>
              <a:rPr lang="es-ES" sz="3600" b="1" dirty="0">
                <a:solidFill>
                  <a:schemeClr val="tx1"/>
                </a:solidFill>
              </a:rPr>
              <a:t> and Master </a:t>
            </a:r>
            <a:r>
              <a:rPr lang="en-US" sz="3600" b="1" dirty="0">
                <a:solidFill>
                  <a:schemeClr val="tx1"/>
                </a:solidFill>
              </a:rPr>
              <a:t>Thesis</a:t>
            </a:r>
          </a:p>
          <a:p>
            <a:pPr marL="800100" lvl="1" indent="-342900">
              <a:spcAft>
                <a:spcPts val="24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●"/>
            </a:pPr>
            <a:r>
              <a:rPr lang="en-US" sz="3600" b="1" dirty="0">
                <a:solidFill>
                  <a:schemeClr val="tx1"/>
                </a:solidFill>
              </a:rPr>
              <a:t>Students’</a:t>
            </a:r>
            <a:r>
              <a:rPr lang="es-ES" sz="3600" b="1" dirty="0">
                <a:solidFill>
                  <a:schemeClr val="tx1"/>
                </a:solidFill>
              </a:rPr>
              <a:t> </a:t>
            </a:r>
            <a:r>
              <a:rPr lang="en-US" sz="3600" b="1" dirty="0">
                <a:solidFill>
                  <a:schemeClr val="tx1"/>
                </a:solidFill>
              </a:rPr>
              <a:t>presentations</a:t>
            </a:r>
          </a:p>
          <a:p>
            <a:pPr marL="800100" lvl="1" indent="-342900">
              <a:spcAft>
                <a:spcPts val="24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●"/>
            </a:pPr>
            <a:r>
              <a:rPr lang="en-US" sz="3600" b="1" dirty="0">
                <a:solidFill>
                  <a:schemeClr val="tx1"/>
                </a:solidFill>
              </a:rPr>
              <a:t>Predictive</a:t>
            </a:r>
            <a:r>
              <a:rPr lang="es-ES" sz="3600" b="1" dirty="0">
                <a:solidFill>
                  <a:schemeClr val="tx1"/>
                </a:solidFill>
              </a:rPr>
              <a:t> &amp; </a:t>
            </a:r>
            <a:r>
              <a:rPr lang="en-US" sz="3600" b="1" dirty="0">
                <a:solidFill>
                  <a:schemeClr val="tx1"/>
                </a:solidFill>
              </a:rPr>
              <a:t>Descriptive Learning </a:t>
            </a:r>
            <a:r>
              <a:rPr lang="es-ES" sz="3600" b="1" dirty="0">
                <a:solidFill>
                  <a:schemeClr val="tx1"/>
                </a:solidFill>
              </a:rPr>
              <a:t>and Machine </a:t>
            </a:r>
            <a:r>
              <a:rPr lang="en-US" sz="3600" b="1" dirty="0">
                <a:solidFill>
                  <a:schemeClr val="tx1"/>
                </a:solidFill>
              </a:rPr>
              <a:t>Learning Lab tools</a:t>
            </a:r>
          </a:p>
          <a:p>
            <a:pPr marL="800100" lvl="1" indent="-342900">
              <a:spcAft>
                <a:spcPts val="24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●"/>
            </a:pPr>
            <a:r>
              <a:rPr lang="en-US" sz="3600" b="1" dirty="0">
                <a:solidFill>
                  <a:schemeClr val="tx1"/>
                </a:solidFill>
              </a:rPr>
              <a:t>Level Test</a:t>
            </a:r>
          </a:p>
        </p:txBody>
      </p:sp>
    </p:spTree>
    <p:extLst>
      <p:ext uri="{BB962C8B-B14F-4D97-AF65-F5344CB8AC3E}">
        <p14:creationId xmlns:p14="http://schemas.microsoft.com/office/powerpoint/2010/main" val="23315224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183" y="2096593"/>
            <a:ext cx="8868207" cy="377194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232" y="6311663"/>
            <a:ext cx="1287215" cy="49563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284168" y="1405721"/>
            <a:ext cx="4627598" cy="87593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64274" y="2156347"/>
            <a:ext cx="4338282" cy="7056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hape 222"/>
          <p:cNvSpPr/>
          <p:nvPr/>
        </p:nvSpPr>
        <p:spPr>
          <a:xfrm>
            <a:off x="-118384" y="414542"/>
            <a:ext cx="531677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 dirty="0">
                <a:solidFill>
                  <a:srgbClr val="C5D8F1"/>
                </a:solidFill>
                <a:latin typeface="Calibri"/>
                <a:ea typeface="Calibri"/>
                <a:cs typeface="Calibri"/>
                <a:sym typeface="Calibri"/>
              </a:rPr>
              <a:t>Big Data Architecture</a:t>
            </a:r>
            <a:endParaRPr sz="4800" b="1" i="0" u="none" strike="noStrike" cap="none" dirty="0">
              <a:solidFill>
                <a:srgbClr val="C5D8F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9217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3145"/>
            <a:ext cx="9144000" cy="641608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34938A0-057F-4C34-9208-060CEA0B4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276" y="153168"/>
            <a:ext cx="4551684" cy="237825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B37A839-4227-4012-A8FD-56FFEEBC3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980" y="2715686"/>
            <a:ext cx="7178040" cy="3907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42" y="963726"/>
            <a:ext cx="9032572" cy="509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990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57" y="1405862"/>
            <a:ext cx="755332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504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142" y="232012"/>
            <a:ext cx="60290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265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663" y="235945"/>
            <a:ext cx="6672776" cy="637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2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Science?</a:t>
            </a:r>
          </a:p>
        </p:txBody>
      </p:sp>
      <p:sp>
        <p:nvSpPr>
          <p:cNvPr id="77827" name="Rectangle 1027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534400" cy="525780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The curious case of the Data Scientist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6948264" y="6423084"/>
            <a:ext cx="2133600" cy="365125"/>
          </a:xfrm>
          <a:prstGeom prst="rect">
            <a:avLst/>
          </a:prstGeom>
        </p:spPr>
        <p:txBody>
          <a:bodyPr/>
          <a:lstStyle/>
          <a:p>
            <a:fld id="{19B12225-5612-419B-A8D5-4B8EEE4C217E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418" y="1890910"/>
            <a:ext cx="4724400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5013176"/>
            <a:ext cx="6192688" cy="1419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163905"/>
            <a:ext cx="5424254" cy="1690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77458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Shape 2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520" y="1700808"/>
            <a:ext cx="8801615" cy="4392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63888" y="260648"/>
            <a:ext cx="2003534" cy="127224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313"/>
              </a:srgbClr>
            </a:outerShdw>
          </a:effectLst>
        </p:spPr>
      </p:pic>
      <p:sp>
        <p:nvSpPr>
          <p:cNvPr id="252" name="Shape 252"/>
          <p:cNvSpPr/>
          <p:nvPr/>
        </p:nvSpPr>
        <p:spPr>
          <a:xfrm>
            <a:off x="395536" y="4797152"/>
            <a:ext cx="221586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Chief Data Officer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5021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395536" y="692696"/>
            <a:ext cx="83529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0070C0"/>
                </a:solidFill>
              </a:rPr>
              <a:t>… but there are some “buts”!!!</a:t>
            </a:r>
            <a:endParaRPr lang="en-US" sz="4800" b="1" dirty="0">
              <a:solidFill>
                <a:srgbClr val="0070C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2708920"/>
            <a:ext cx="2574032" cy="386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94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3630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621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3600" b="1" dirty="0"/>
              <a:t>Opening Session</a:t>
            </a:r>
            <a:endParaRPr lang="en-US" sz="3600" b="1" i="0" u="none" strike="noStrike" cap="none" dirty="0">
              <a:solidFill>
                <a:srgbClr val="FFFFFF"/>
              </a:solidFill>
              <a:sym typeface="Calibri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238575" y="1289976"/>
            <a:ext cx="8579494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>
              <a:buClr>
                <a:schemeClr val="accent1">
                  <a:lumMod val="50000"/>
                </a:schemeClr>
              </a:buClr>
            </a:pPr>
            <a:endParaRPr lang="en-US" sz="2000" dirty="0"/>
          </a:p>
          <a:p>
            <a:pPr marL="800100" lvl="1" indent="-342900">
              <a:spcAft>
                <a:spcPts val="24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●"/>
            </a:pPr>
            <a:r>
              <a:rPr lang="en-US" sz="3600" b="1" dirty="0">
                <a:solidFill>
                  <a:schemeClr val="tx1"/>
                </a:solidFill>
              </a:rPr>
              <a:t>Program Overview</a:t>
            </a:r>
          </a:p>
          <a:p>
            <a:pPr marL="800100" lvl="1" indent="-342900">
              <a:spcAft>
                <a:spcPts val="24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●"/>
            </a:pPr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Internships</a:t>
            </a:r>
            <a:r>
              <a:rPr lang="es-ES" sz="3600" b="1" dirty="0">
                <a:solidFill>
                  <a:schemeClr val="bg1">
                    <a:lumMod val="85000"/>
                  </a:schemeClr>
                </a:solidFill>
              </a:rPr>
              <a:t> and Master </a:t>
            </a:r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Thesis</a:t>
            </a:r>
          </a:p>
          <a:p>
            <a:pPr marL="800100" lvl="1" indent="-342900">
              <a:spcAft>
                <a:spcPts val="24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●"/>
            </a:pPr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Students’</a:t>
            </a:r>
            <a:r>
              <a:rPr lang="es-ES" sz="36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presentations</a:t>
            </a:r>
          </a:p>
          <a:p>
            <a:pPr marL="800100" lvl="1" indent="-342900">
              <a:spcAft>
                <a:spcPts val="24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●"/>
            </a:pPr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Predictive</a:t>
            </a:r>
            <a:r>
              <a:rPr lang="es-ES" sz="3600" b="1" dirty="0">
                <a:solidFill>
                  <a:schemeClr val="bg1">
                    <a:lumMod val="85000"/>
                  </a:schemeClr>
                </a:solidFill>
              </a:rPr>
              <a:t> &amp; </a:t>
            </a:r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Descriptive Learning </a:t>
            </a:r>
            <a:r>
              <a:rPr lang="es-ES" sz="3600" b="1" dirty="0">
                <a:solidFill>
                  <a:schemeClr val="bg1">
                    <a:lumMod val="85000"/>
                  </a:schemeClr>
                </a:solidFill>
              </a:rPr>
              <a:t>and Machine </a:t>
            </a:r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Learning Lab tools</a:t>
            </a:r>
          </a:p>
          <a:p>
            <a:pPr marL="800100" lvl="1" indent="-342900">
              <a:spcAft>
                <a:spcPts val="24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●"/>
            </a:pPr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Level Test</a:t>
            </a:r>
          </a:p>
        </p:txBody>
      </p:sp>
    </p:spTree>
    <p:extLst>
      <p:ext uri="{BB962C8B-B14F-4D97-AF65-F5344CB8AC3E}">
        <p14:creationId xmlns:p14="http://schemas.microsoft.com/office/powerpoint/2010/main" val="29787188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467544" y="44624"/>
            <a:ext cx="835292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</a:rPr>
              <a:t>… there are “some” important issues to consider!</a:t>
            </a:r>
          </a:p>
          <a:p>
            <a:pPr algn="ctr"/>
            <a:endParaRPr lang="en-US" sz="2800" b="1" dirty="0">
              <a:solidFill>
                <a:srgbClr val="0070C0"/>
              </a:solidFill>
            </a:endParaRPr>
          </a:p>
          <a:p>
            <a:pPr algn="ctr"/>
            <a:r>
              <a:rPr lang="en-US" sz="2800" b="1" dirty="0">
                <a:solidFill>
                  <a:srgbClr val="0070C0"/>
                </a:solidFill>
              </a:rPr>
              <a:t>and not “only” those related to data privacy, security..….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204864"/>
            <a:ext cx="5970240" cy="447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277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476672"/>
            <a:ext cx="3960440" cy="60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4363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827584" y="332656"/>
            <a:ext cx="7272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BB4643"/>
                </a:solidFill>
              </a:rPr>
              <a:t>So focus your future big professional potential in improving our world!!!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204864"/>
            <a:ext cx="8871129" cy="359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66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75" y="122831"/>
            <a:ext cx="8563776" cy="469234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40" y="4264807"/>
            <a:ext cx="8161361" cy="228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6668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730154" y="592344"/>
            <a:ext cx="741755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hlinkClick r:id="rId2"/>
              </a:rPr>
              <a:t>Kumaran </a:t>
            </a:r>
            <a:r>
              <a:rPr lang="en-US" sz="2800" dirty="0" err="1">
                <a:hlinkClick r:id="rId2"/>
              </a:rPr>
              <a:t>Akilan</a:t>
            </a:r>
            <a:r>
              <a:rPr lang="en-US" sz="2800" dirty="0" err="1"/>
              <a:t>Software</a:t>
            </a:r>
            <a:r>
              <a:rPr lang="en-US" sz="2800" dirty="0"/>
              <a:t> Engineer at Archie.ai</a:t>
            </a:r>
          </a:p>
          <a:p>
            <a:r>
              <a:rPr lang="en-US" sz="2800" dirty="0"/>
              <a:t>Sep 2, 2017</a:t>
            </a:r>
          </a:p>
          <a:p>
            <a:endParaRPr lang="es-ES" sz="2800" dirty="0"/>
          </a:p>
          <a:p>
            <a:endParaRPr lang="en-US" sz="2800" dirty="0"/>
          </a:p>
          <a:p>
            <a:r>
              <a:rPr lang="en-US" sz="2800" b="1" dirty="0"/>
              <a:t>Artificially Intelligent Engineers — How AI Will Kill All Engineering Jobs.</a:t>
            </a:r>
          </a:p>
          <a:p>
            <a:r>
              <a:rPr lang="en-US" sz="2800" i="1" dirty="0"/>
              <a:t>-And Why It Is a Good Thing.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939119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395536" y="692696"/>
            <a:ext cx="835292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0070C0"/>
                </a:solidFill>
              </a:rPr>
              <a:t>… we will discuss about Ethical issues in the second semester:</a:t>
            </a:r>
          </a:p>
          <a:p>
            <a:pPr algn="ctr"/>
            <a:endParaRPr lang="en-US" sz="6000" b="1" dirty="0">
              <a:solidFill>
                <a:srgbClr val="0070C0"/>
              </a:solidFill>
            </a:endParaRPr>
          </a:p>
          <a:p>
            <a:pPr algn="ctr"/>
            <a:r>
              <a:rPr lang="en-US" sz="4000" b="1" dirty="0">
                <a:solidFill>
                  <a:srgbClr val="002060"/>
                </a:solidFill>
              </a:rPr>
              <a:t>Application Projects Course</a:t>
            </a:r>
            <a:endParaRPr lang="en-US" sz="3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4046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/>
          <p:nvPr/>
        </p:nvSpPr>
        <p:spPr>
          <a:xfrm>
            <a:off x="683568" y="116632"/>
            <a:ext cx="7848872" cy="792088"/>
          </a:xfrm>
          <a:prstGeom prst="roundRect">
            <a:avLst>
              <a:gd name="adj" fmla="val 16667"/>
            </a:avLst>
          </a:prstGeom>
          <a:solidFill>
            <a:srgbClr val="3630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621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800" b="1" dirty="0" err="1">
                <a:solidFill>
                  <a:srgbClr val="FFFFFF"/>
                </a:solidFill>
                <a:latin typeface="Calibri"/>
                <a:sym typeface="Calibri"/>
              </a:rPr>
              <a:t>Our</a:t>
            </a:r>
            <a:r>
              <a:rPr lang="es-ES" sz="2800" b="1" dirty="0">
                <a:solidFill>
                  <a:srgbClr val="FFFFFF"/>
                </a:solidFill>
                <a:latin typeface="Calibri"/>
                <a:sym typeface="Calibri"/>
              </a:rPr>
              <a:t> </a:t>
            </a:r>
            <a:r>
              <a:rPr lang="es-ES" sz="2800" b="1" dirty="0" err="1">
                <a:solidFill>
                  <a:srgbClr val="FFFFFF"/>
                </a:solidFill>
                <a:latin typeface="Calibri"/>
                <a:sym typeface="Calibri"/>
              </a:rPr>
              <a:t>Courses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7" name="Shape 5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8834" y="2142698"/>
            <a:ext cx="8885166" cy="3758694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Shape 588"/>
          <p:cNvSpPr/>
          <p:nvPr/>
        </p:nvSpPr>
        <p:spPr>
          <a:xfrm>
            <a:off x="2374710" y="1087570"/>
            <a:ext cx="434683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http://mstc.ssr.upm.es/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Shape 588"/>
          <p:cNvSpPr/>
          <p:nvPr/>
        </p:nvSpPr>
        <p:spPr>
          <a:xfrm>
            <a:off x="2458872" y="5866561"/>
            <a:ext cx="434683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Review Schedule</a:t>
            </a:r>
            <a:r>
              <a:rPr lang="es-ES" sz="32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!!!</a:t>
            </a:r>
            <a:endParaRPr sz="2000" b="0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30438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/>
          <p:nvPr/>
        </p:nvSpPr>
        <p:spPr>
          <a:xfrm>
            <a:off x="683568" y="116632"/>
            <a:ext cx="7848872" cy="792088"/>
          </a:xfrm>
          <a:prstGeom prst="roundRect">
            <a:avLst>
              <a:gd name="adj" fmla="val 16667"/>
            </a:avLst>
          </a:prstGeom>
          <a:solidFill>
            <a:srgbClr val="3630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621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800" b="1" dirty="0" err="1">
                <a:solidFill>
                  <a:srgbClr val="FFFFFF"/>
                </a:solidFill>
                <a:latin typeface="Calibri"/>
                <a:sym typeface="Calibri"/>
              </a:rPr>
              <a:t>Our</a:t>
            </a:r>
            <a:r>
              <a:rPr lang="es-ES" sz="2800" b="1" dirty="0">
                <a:solidFill>
                  <a:srgbClr val="FFFFFF"/>
                </a:solidFill>
                <a:latin typeface="Calibri"/>
                <a:sym typeface="Calibri"/>
              </a:rPr>
              <a:t> </a:t>
            </a:r>
            <a:r>
              <a:rPr lang="es-ES" sz="2800" b="1" dirty="0" err="1">
                <a:solidFill>
                  <a:srgbClr val="FFFFFF"/>
                </a:solidFill>
                <a:latin typeface="Calibri"/>
                <a:sym typeface="Calibri"/>
              </a:rPr>
              <a:t>Courses</a:t>
            </a:r>
            <a:r>
              <a:rPr lang="es-ES" sz="2800" b="1" dirty="0">
                <a:solidFill>
                  <a:srgbClr val="FFFFFF"/>
                </a:solidFill>
                <a:latin typeface="Calibri"/>
                <a:sym typeface="Calibri"/>
              </a:rPr>
              <a:t>: MUIT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Shape 588"/>
          <p:cNvSpPr/>
          <p:nvPr/>
        </p:nvSpPr>
        <p:spPr>
          <a:xfrm>
            <a:off x="641446" y="1224047"/>
            <a:ext cx="821595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2800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http://www.etsit.upm.es/da/estudios/master-universitario-en-ingenieria-de-telecomunicacion/plan-de-estudios/asignaturas.html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09" y="2792246"/>
            <a:ext cx="8904291" cy="2257426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32012" y="3002507"/>
            <a:ext cx="8379725" cy="491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ángulo 6"/>
          <p:cNvSpPr/>
          <p:nvPr/>
        </p:nvSpPr>
        <p:spPr>
          <a:xfrm>
            <a:off x="193343" y="4738048"/>
            <a:ext cx="8379725" cy="491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3630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621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3600" b="1" dirty="0"/>
              <a:t>Opening Session</a:t>
            </a:r>
            <a:endParaRPr lang="en-US" sz="3600" b="1" i="0" u="none" strike="noStrike" cap="none" dirty="0">
              <a:solidFill>
                <a:srgbClr val="FFFFFF"/>
              </a:solidFill>
              <a:sym typeface="Calibri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238575" y="1289976"/>
            <a:ext cx="8579494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>
              <a:buClr>
                <a:schemeClr val="accent1">
                  <a:lumMod val="50000"/>
                </a:schemeClr>
              </a:buClr>
            </a:pPr>
            <a:endParaRPr lang="en-US" sz="2000" dirty="0"/>
          </a:p>
          <a:p>
            <a:pPr marL="800100" lvl="1" indent="-342900">
              <a:spcAft>
                <a:spcPts val="24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●"/>
            </a:pPr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Program Overview</a:t>
            </a:r>
          </a:p>
          <a:p>
            <a:pPr marL="800100" lvl="1" indent="-342900">
              <a:spcAft>
                <a:spcPts val="24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●"/>
            </a:pPr>
            <a:r>
              <a:rPr lang="en-US" sz="3600" b="1" dirty="0">
                <a:solidFill>
                  <a:schemeClr val="tx1"/>
                </a:solidFill>
              </a:rPr>
              <a:t>Internships</a:t>
            </a:r>
            <a:r>
              <a:rPr lang="es-ES" sz="3600" b="1" dirty="0">
                <a:solidFill>
                  <a:schemeClr val="tx1"/>
                </a:solidFill>
              </a:rPr>
              <a:t> and Master </a:t>
            </a:r>
            <a:r>
              <a:rPr lang="en-US" sz="3600" b="1" dirty="0">
                <a:solidFill>
                  <a:schemeClr val="tx1"/>
                </a:solidFill>
              </a:rPr>
              <a:t>Thesis</a:t>
            </a:r>
          </a:p>
          <a:p>
            <a:pPr marL="800100" lvl="1" indent="-342900">
              <a:spcAft>
                <a:spcPts val="24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●"/>
            </a:pPr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Students’</a:t>
            </a:r>
            <a:r>
              <a:rPr lang="es-ES" sz="36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presentations</a:t>
            </a:r>
          </a:p>
          <a:p>
            <a:pPr marL="800100" lvl="1" indent="-342900">
              <a:spcAft>
                <a:spcPts val="24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●"/>
            </a:pPr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Predictive</a:t>
            </a:r>
            <a:r>
              <a:rPr lang="es-ES" sz="3600" b="1" dirty="0">
                <a:solidFill>
                  <a:schemeClr val="bg1">
                    <a:lumMod val="85000"/>
                  </a:schemeClr>
                </a:solidFill>
              </a:rPr>
              <a:t> &amp; </a:t>
            </a:r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Descriptive Learning </a:t>
            </a:r>
            <a:r>
              <a:rPr lang="es-ES" sz="3600" b="1" dirty="0">
                <a:solidFill>
                  <a:schemeClr val="bg1">
                    <a:lumMod val="85000"/>
                  </a:schemeClr>
                </a:solidFill>
              </a:rPr>
              <a:t>and Machine </a:t>
            </a:r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Learning Lab tools</a:t>
            </a:r>
          </a:p>
          <a:p>
            <a:pPr marL="800100" lvl="1" indent="-342900">
              <a:spcAft>
                <a:spcPts val="24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●"/>
            </a:pPr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Level Test</a:t>
            </a:r>
          </a:p>
        </p:txBody>
      </p:sp>
    </p:spTree>
    <p:extLst>
      <p:ext uri="{BB962C8B-B14F-4D97-AF65-F5344CB8AC3E}">
        <p14:creationId xmlns:p14="http://schemas.microsoft.com/office/powerpoint/2010/main" val="41002916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3630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621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3600" b="1" dirty="0"/>
              <a:t>Opening Session</a:t>
            </a:r>
            <a:endParaRPr lang="en-US" sz="3600" b="1" i="0" u="none" strike="noStrike" cap="none" dirty="0">
              <a:solidFill>
                <a:srgbClr val="FFFFFF"/>
              </a:solidFill>
              <a:sym typeface="Calibri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223311" y="1038570"/>
            <a:ext cx="8579494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>
              <a:buClr>
                <a:schemeClr val="accent1">
                  <a:lumMod val="50000"/>
                </a:schemeClr>
              </a:buClr>
            </a:pPr>
            <a:endParaRPr lang="en-US" sz="2000" dirty="0"/>
          </a:p>
          <a:p>
            <a:pPr marL="800100" lvl="1" indent="-342900">
              <a:spcAft>
                <a:spcPts val="24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●"/>
            </a:pPr>
            <a:r>
              <a:rPr lang="en-US" sz="3600" b="1" dirty="0">
                <a:solidFill>
                  <a:schemeClr val="tx1"/>
                </a:solidFill>
              </a:rPr>
              <a:t>Internships</a:t>
            </a:r>
            <a:r>
              <a:rPr lang="es-ES" sz="3600" b="1" dirty="0">
                <a:solidFill>
                  <a:schemeClr val="tx1"/>
                </a:solidFill>
              </a:rPr>
              <a:t> and Master </a:t>
            </a:r>
            <a:r>
              <a:rPr lang="en-US" sz="3600" b="1" dirty="0">
                <a:solidFill>
                  <a:schemeClr val="tx1"/>
                </a:solidFill>
              </a:rPr>
              <a:t>Thesis</a:t>
            </a:r>
          </a:p>
          <a:p>
            <a:pPr marL="457200" lvl="1">
              <a:spcAft>
                <a:spcPts val="2400"/>
              </a:spcAft>
              <a:buClr>
                <a:schemeClr val="accent1">
                  <a:lumMod val="50000"/>
                </a:schemeClr>
              </a:buClr>
            </a:pPr>
            <a:r>
              <a:rPr lang="en-US" sz="3200" dirty="0">
                <a:solidFill>
                  <a:schemeClr val="tx1"/>
                </a:solidFill>
              </a:rPr>
              <a:t>We recommend you:</a:t>
            </a:r>
          </a:p>
          <a:p>
            <a:pPr marL="914400" lvl="1" indent="-457200">
              <a:spcAft>
                <a:spcPts val="24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To be involved in internships with companies or research groups</a:t>
            </a:r>
          </a:p>
          <a:p>
            <a:pPr marL="914400" lvl="1" indent="-457200">
              <a:spcAft>
                <a:spcPts val="24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To start working on your Master Thesis</a:t>
            </a:r>
          </a:p>
          <a:p>
            <a:pPr marL="457200" lvl="1">
              <a:spcAft>
                <a:spcPts val="2400"/>
              </a:spcAft>
              <a:buClr>
                <a:schemeClr val="accent1">
                  <a:lumMod val="50000"/>
                </a:schemeClr>
              </a:buClr>
            </a:pPr>
            <a:r>
              <a:rPr lang="es-ES" sz="3200" dirty="0">
                <a:solidFill>
                  <a:schemeClr val="tx1"/>
                </a:solidFill>
              </a:rPr>
              <a:t>… </a:t>
            </a:r>
            <a:r>
              <a:rPr lang="en-US" sz="3200" dirty="0">
                <a:solidFill>
                  <a:srgbClr val="FF0000"/>
                </a:solidFill>
              </a:rPr>
              <a:t>as soon as possible</a:t>
            </a:r>
            <a:r>
              <a:rPr lang="es-ES" sz="3200" dirty="0">
                <a:solidFill>
                  <a:schemeClr val="tx1"/>
                </a:solidFill>
              </a:rPr>
              <a:t>!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517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3630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621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Data Revolution: Big Data</a:t>
            </a:r>
            <a:endParaRPr sz="28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" name="Shape 2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520" y="1000933"/>
            <a:ext cx="3299224" cy="227969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313"/>
              </a:srgbClr>
            </a:outerShdw>
          </a:effectLst>
        </p:spPr>
      </p:pic>
      <p:pic>
        <p:nvPicPr>
          <p:cNvPr id="201" name="Shape 2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891" y="3617016"/>
            <a:ext cx="3888432" cy="1154266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313"/>
              </a:srgbClr>
            </a:outerShdw>
          </a:effectLst>
        </p:spPr>
      </p:pic>
      <p:pic>
        <p:nvPicPr>
          <p:cNvPr id="202" name="Shape 20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93304" y="2132856"/>
            <a:ext cx="3399175" cy="86679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313"/>
              </a:srgbClr>
            </a:outerShdw>
          </a:effectLst>
        </p:spPr>
      </p:pic>
      <p:pic>
        <p:nvPicPr>
          <p:cNvPr id="203" name="Shape 20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10531" y="968479"/>
            <a:ext cx="3729821" cy="104058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313"/>
              </a:srgbClr>
            </a:outerShdw>
          </a:effectLst>
        </p:spPr>
      </p:pic>
      <p:pic>
        <p:nvPicPr>
          <p:cNvPr id="204" name="Shape 20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5536" y="5085183"/>
            <a:ext cx="6722514" cy="120477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313"/>
              </a:srgbClr>
            </a:outerShdw>
          </a:effectLst>
        </p:spPr>
      </p:pic>
      <p:grpSp>
        <p:nvGrpSpPr>
          <p:cNvPr id="205" name="Shape 205"/>
          <p:cNvGrpSpPr/>
          <p:nvPr/>
        </p:nvGrpSpPr>
        <p:grpSpPr>
          <a:xfrm>
            <a:off x="4355976" y="3324684"/>
            <a:ext cx="4586370" cy="1234875"/>
            <a:chOff x="4478659" y="3861048"/>
            <a:chExt cx="4634063" cy="1234875"/>
          </a:xfrm>
        </p:grpSpPr>
        <p:pic>
          <p:nvPicPr>
            <p:cNvPr id="206" name="Shape 20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478659" y="3861048"/>
              <a:ext cx="4634063" cy="50405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207" name="Shape 207" descr="Analytics, big data and clinical trials (source: Shutterstock)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526352" y="4365104"/>
              <a:ext cx="982283" cy="7308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8" name="Shape 208" descr="Image result for iot big data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222372" y="4194149"/>
            <a:ext cx="2641846" cy="1512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282446" y="945326"/>
            <a:ext cx="734491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Road Accident Prediction and Characterization using</a:t>
            </a:r>
          </a:p>
          <a:p>
            <a:r>
              <a:rPr lang="en-US" sz="2100" b="1" dirty="0"/>
              <a:t>Convolutional Neural Networks</a:t>
            </a:r>
            <a:endParaRPr lang="es-ES" sz="2100" b="1" dirty="0"/>
          </a:p>
          <a:p>
            <a:endParaRPr lang="en-US" sz="2100" b="1" dirty="0"/>
          </a:p>
          <a:p>
            <a:endParaRPr lang="en-US" sz="18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275" y="1795571"/>
            <a:ext cx="4322222" cy="26955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39" y="3337132"/>
            <a:ext cx="4643438" cy="236458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274" y="3806190"/>
            <a:ext cx="2355091" cy="1611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548" y="1749959"/>
            <a:ext cx="1784671" cy="896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8683" y="1440179"/>
            <a:ext cx="1605742" cy="1146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26781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3630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621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3600" b="1" dirty="0"/>
              <a:t>Opening Session</a:t>
            </a:r>
            <a:endParaRPr lang="en-US" sz="3600" b="1" i="0" u="none" strike="noStrike" cap="none" dirty="0">
              <a:solidFill>
                <a:srgbClr val="FFFFFF"/>
              </a:solidFill>
              <a:sym typeface="Calibri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238575" y="1289976"/>
            <a:ext cx="8579494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>
              <a:buClr>
                <a:schemeClr val="accent1">
                  <a:lumMod val="50000"/>
                </a:schemeClr>
              </a:buClr>
            </a:pPr>
            <a:endParaRPr lang="en-US" sz="2000" dirty="0"/>
          </a:p>
          <a:p>
            <a:pPr marL="800100" lvl="1" indent="-342900">
              <a:spcAft>
                <a:spcPts val="24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●"/>
            </a:pPr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Program Overview</a:t>
            </a:r>
          </a:p>
          <a:p>
            <a:pPr marL="800100" lvl="1" indent="-342900">
              <a:spcAft>
                <a:spcPts val="24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●"/>
            </a:pPr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Internships</a:t>
            </a:r>
            <a:r>
              <a:rPr lang="es-ES" sz="3600" b="1" dirty="0">
                <a:solidFill>
                  <a:schemeClr val="bg1">
                    <a:lumMod val="85000"/>
                  </a:schemeClr>
                </a:solidFill>
              </a:rPr>
              <a:t> and Master </a:t>
            </a:r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Thesis</a:t>
            </a:r>
          </a:p>
          <a:p>
            <a:pPr marL="800100" lvl="1" indent="-342900">
              <a:spcAft>
                <a:spcPts val="24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●"/>
            </a:pPr>
            <a:r>
              <a:rPr lang="en-US" sz="3600" b="1" dirty="0">
                <a:solidFill>
                  <a:schemeClr val="tx1"/>
                </a:solidFill>
              </a:rPr>
              <a:t>Students’</a:t>
            </a:r>
            <a:r>
              <a:rPr lang="es-ES" sz="3600" b="1" dirty="0">
                <a:solidFill>
                  <a:schemeClr val="tx1"/>
                </a:solidFill>
              </a:rPr>
              <a:t> </a:t>
            </a:r>
            <a:r>
              <a:rPr lang="en-US" sz="3600" b="1" dirty="0">
                <a:solidFill>
                  <a:schemeClr val="tx1"/>
                </a:solidFill>
              </a:rPr>
              <a:t>presentations</a:t>
            </a:r>
          </a:p>
          <a:p>
            <a:pPr marL="800100" lvl="1" indent="-342900">
              <a:spcAft>
                <a:spcPts val="24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●"/>
            </a:pPr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Predictive</a:t>
            </a:r>
            <a:r>
              <a:rPr lang="es-ES" sz="3600" b="1" dirty="0">
                <a:solidFill>
                  <a:schemeClr val="bg1">
                    <a:lumMod val="85000"/>
                  </a:schemeClr>
                </a:solidFill>
              </a:rPr>
              <a:t> &amp; </a:t>
            </a:r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Descriptive Learning </a:t>
            </a:r>
            <a:r>
              <a:rPr lang="es-ES" sz="3600" b="1" dirty="0">
                <a:solidFill>
                  <a:schemeClr val="bg1">
                    <a:lumMod val="85000"/>
                  </a:schemeClr>
                </a:solidFill>
              </a:rPr>
              <a:t>and Machine </a:t>
            </a:r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Learning Lab tools</a:t>
            </a:r>
          </a:p>
          <a:p>
            <a:pPr marL="800100" lvl="1" indent="-342900">
              <a:spcAft>
                <a:spcPts val="24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●"/>
            </a:pPr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Level Test</a:t>
            </a:r>
          </a:p>
        </p:txBody>
      </p:sp>
    </p:spTree>
    <p:extLst>
      <p:ext uri="{BB962C8B-B14F-4D97-AF65-F5344CB8AC3E}">
        <p14:creationId xmlns:p14="http://schemas.microsoft.com/office/powerpoint/2010/main" val="23491692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3630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621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3600" b="1" dirty="0"/>
              <a:t>Opening Session</a:t>
            </a:r>
            <a:endParaRPr lang="en-US" sz="3600" b="1" i="0" u="none" strike="noStrike" cap="none" dirty="0">
              <a:solidFill>
                <a:srgbClr val="FFFFFF"/>
              </a:solidFill>
              <a:sym typeface="Calibri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1249680" y="2487658"/>
            <a:ext cx="74168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>
              <a:buClr>
                <a:schemeClr val="accent1">
                  <a:lumMod val="50000"/>
                </a:schemeClr>
              </a:buClr>
            </a:pPr>
            <a:r>
              <a:rPr lang="en-US" sz="4400" dirty="0"/>
              <a:t>…. your turn!</a:t>
            </a:r>
          </a:p>
          <a:p>
            <a:pPr marL="457200" lvl="1">
              <a:buClr>
                <a:schemeClr val="accent1">
                  <a:lumMod val="50000"/>
                </a:schemeClr>
              </a:buClr>
            </a:pPr>
            <a:endParaRPr lang="en-US" sz="4400" dirty="0"/>
          </a:p>
          <a:p>
            <a:pPr marL="457200" lvl="1">
              <a:buClr>
                <a:schemeClr val="accent1">
                  <a:lumMod val="50000"/>
                </a:schemeClr>
              </a:buClr>
            </a:pPr>
            <a:r>
              <a:rPr lang="en-US" sz="4400" dirty="0"/>
              <a:t>(prepare it for tomorrow)</a:t>
            </a:r>
          </a:p>
        </p:txBody>
      </p:sp>
    </p:spTree>
    <p:extLst>
      <p:ext uri="{BB962C8B-B14F-4D97-AF65-F5344CB8AC3E}">
        <p14:creationId xmlns:p14="http://schemas.microsoft.com/office/powerpoint/2010/main" val="9310706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3630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621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3600" b="1" dirty="0"/>
              <a:t>Opening Session</a:t>
            </a:r>
            <a:endParaRPr lang="en-US" sz="3600" b="1" i="0" u="none" strike="noStrike" cap="none" dirty="0">
              <a:solidFill>
                <a:srgbClr val="FFFFFF"/>
              </a:solidFill>
              <a:sym typeface="Calibri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238575" y="1289976"/>
            <a:ext cx="8579494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>
              <a:buClr>
                <a:schemeClr val="accent1">
                  <a:lumMod val="50000"/>
                </a:schemeClr>
              </a:buClr>
            </a:pPr>
            <a:endParaRPr lang="en-US" sz="2000" dirty="0"/>
          </a:p>
          <a:p>
            <a:pPr marL="800100" lvl="1" indent="-342900">
              <a:spcAft>
                <a:spcPts val="24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●"/>
            </a:pPr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Program Overview</a:t>
            </a:r>
          </a:p>
          <a:p>
            <a:pPr marL="800100" lvl="1" indent="-342900">
              <a:spcAft>
                <a:spcPts val="24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●"/>
            </a:pPr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Internships</a:t>
            </a:r>
            <a:r>
              <a:rPr lang="es-ES" sz="3600" b="1" dirty="0">
                <a:solidFill>
                  <a:schemeClr val="bg1">
                    <a:lumMod val="85000"/>
                  </a:schemeClr>
                </a:solidFill>
              </a:rPr>
              <a:t> and Master </a:t>
            </a:r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Thesis</a:t>
            </a:r>
          </a:p>
          <a:p>
            <a:pPr marL="800100" lvl="1" indent="-342900">
              <a:spcAft>
                <a:spcPts val="24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●"/>
            </a:pPr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Students’</a:t>
            </a:r>
            <a:r>
              <a:rPr lang="es-ES" sz="36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presentations</a:t>
            </a:r>
          </a:p>
          <a:p>
            <a:pPr marL="800100" lvl="1" indent="-342900">
              <a:spcAft>
                <a:spcPts val="24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●"/>
            </a:pPr>
            <a:r>
              <a:rPr lang="en-US" sz="3600" b="1" dirty="0">
                <a:solidFill>
                  <a:schemeClr val="tx1"/>
                </a:solidFill>
              </a:rPr>
              <a:t>Predictive</a:t>
            </a:r>
            <a:r>
              <a:rPr lang="es-ES" sz="3600" b="1" dirty="0">
                <a:solidFill>
                  <a:schemeClr val="tx1"/>
                </a:solidFill>
              </a:rPr>
              <a:t> &amp; </a:t>
            </a:r>
            <a:r>
              <a:rPr lang="en-US" sz="3600" b="1" dirty="0">
                <a:solidFill>
                  <a:schemeClr val="tx1"/>
                </a:solidFill>
              </a:rPr>
              <a:t>Descriptive Learning </a:t>
            </a:r>
            <a:r>
              <a:rPr lang="es-ES" sz="3600" b="1" dirty="0">
                <a:solidFill>
                  <a:schemeClr val="tx1"/>
                </a:solidFill>
              </a:rPr>
              <a:t>and Machine </a:t>
            </a:r>
            <a:r>
              <a:rPr lang="en-US" sz="3600" b="1" dirty="0">
                <a:solidFill>
                  <a:schemeClr val="tx1"/>
                </a:solidFill>
              </a:rPr>
              <a:t>Learning Lab tools</a:t>
            </a:r>
          </a:p>
          <a:p>
            <a:pPr marL="800100" lvl="1" indent="-342900">
              <a:spcAft>
                <a:spcPts val="24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●"/>
            </a:pPr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Level Test</a:t>
            </a:r>
          </a:p>
        </p:txBody>
      </p:sp>
    </p:spTree>
    <p:extLst>
      <p:ext uri="{BB962C8B-B14F-4D97-AF65-F5344CB8AC3E}">
        <p14:creationId xmlns:p14="http://schemas.microsoft.com/office/powerpoint/2010/main" val="4897283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3630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621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3600" b="1" dirty="0"/>
              <a:t>Opening Session</a:t>
            </a:r>
            <a:endParaRPr lang="en-US" sz="3600" b="1" i="0" u="none" strike="noStrike" cap="none" dirty="0">
              <a:solidFill>
                <a:srgbClr val="FFFFFF"/>
              </a:solidFill>
              <a:sym typeface="Calibri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382138" y="1461649"/>
            <a:ext cx="8570793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>
              <a:buClr>
                <a:schemeClr val="accent1">
                  <a:lumMod val="50000"/>
                </a:schemeClr>
              </a:buClr>
            </a:pPr>
            <a:r>
              <a:rPr lang="en-US" sz="4000" dirty="0"/>
              <a:t>…. also closely related to:</a:t>
            </a:r>
          </a:p>
          <a:p>
            <a:pPr marL="457200" lvl="1">
              <a:buClr>
                <a:schemeClr val="accent1">
                  <a:lumMod val="50000"/>
                </a:schemeClr>
              </a:buClr>
            </a:pPr>
            <a:endParaRPr lang="en-US" sz="4000" dirty="0"/>
          </a:p>
          <a:p>
            <a:pPr marL="457200" lvl="1">
              <a:buClr>
                <a:schemeClr val="accent1">
                  <a:lumMod val="50000"/>
                </a:schemeClr>
              </a:buClr>
            </a:pPr>
            <a:r>
              <a:rPr lang="en-US" sz="4400" dirty="0"/>
              <a:t>Data Science Foundations and Applications</a:t>
            </a:r>
          </a:p>
          <a:p>
            <a:pPr marL="457200" lvl="1">
              <a:buClr>
                <a:schemeClr val="accent1">
                  <a:lumMod val="50000"/>
                </a:schemeClr>
              </a:buClr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3863259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314256" y="1180376"/>
            <a:ext cx="83529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0070C0"/>
                </a:solidFill>
              </a:rPr>
              <a:t>Learn the</a:t>
            </a:r>
          </a:p>
          <a:p>
            <a:pPr algn="ctr"/>
            <a:r>
              <a:rPr lang="en-US" sz="6000" b="1" dirty="0">
                <a:solidFill>
                  <a:srgbClr val="0070C0"/>
                </a:solidFill>
              </a:rPr>
              <a:t>Global Picture!!!</a:t>
            </a:r>
          </a:p>
          <a:p>
            <a:pPr algn="ctr"/>
            <a:endParaRPr lang="en-US" sz="6000" b="1" dirty="0">
              <a:solidFill>
                <a:srgbClr val="0070C0"/>
              </a:solidFill>
            </a:endParaRPr>
          </a:p>
          <a:p>
            <a:pPr algn="ctr"/>
            <a:r>
              <a:rPr lang="en-US" sz="6000" b="1" dirty="0">
                <a:solidFill>
                  <a:srgbClr val="0070C0"/>
                </a:solidFill>
              </a:rPr>
              <a:t>…from the beginning</a:t>
            </a:r>
            <a:endParaRPr lang="en-US" sz="4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7263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1" y="1653884"/>
            <a:ext cx="8888738" cy="3773751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13051CF5-DB24-4D83-8F67-0D0CFDA2359A}"/>
              </a:ext>
            </a:extLst>
          </p:cNvPr>
          <p:cNvSpPr/>
          <p:nvPr/>
        </p:nvSpPr>
        <p:spPr>
          <a:xfrm>
            <a:off x="254000" y="414702"/>
            <a:ext cx="8991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rgbClr val="0070C0"/>
                </a:solidFill>
              </a:rPr>
              <a:t>Global Picture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6933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3630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621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3600" b="1" dirty="0"/>
              <a:t>Opening Session</a:t>
            </a:r>
            <a:endParaRPr lang="en-US" sz="3600" b="1" i="0" u="none" strike="noStrike" cap="none" dirty="0">
              <a:solidFill>
                <a:srgbClr val="FFFFFF"/>
              </a:solidFill>
              <a:sym typeface="Calibri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250607" y="1175047"/>
            <a:ext cx="8579494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>
              <a:spcAft>
                <a:spcPts val="2400"/>
              </a:spcAft>
              <a:buClr>
                <a:schemeClr val="accent1">
                  <a:lumMod val="50000"/>
                </a:schemeClr>
              </a:buClr>
            </a:pPr>
            <a:r>
              <a:rPr lang="en-US" sz="3600" b="1" dirty="0">
                <a:solidFill>
                  <a:srgbClr val="FF0000"/>
                </a:solidFill>
              </a:rPr>
              <a:t>Don’t forget to bring you laptops to class</a:t>
            </a:r>
          </a:p>
          <a:p>
            <a:pPr marL="1028700" lvl="1" indent="-571500">
              <a:spcAft>
                <a:spcPts val="24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tx1"/>
                </a:solidFill>
              </a:rPr>
              <a:t>Data Science Foundations and Applications</a:t>
            </a:r>
          </a:p>
          <a:p>
            <a:pPr marL="1028700" lvl="1" indent="-571500">
              <a:spcAft>
                <a:spcPts val="24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tx1"/>
                </a:solidFill>
              </a:rPr>
              <a:t>Predictive</a:t>
            </a:r>
            <a:r>
              <a:rPr lang="es-ES" sz="3600" b="1" dirty="0">
                <a:solidFill>
                  <a:schemeClr val="tx1"/>
                </a:solidFill>
              </a:rPr>
              <a:t> &amp; </a:t>
            </a:r>
            <a:r>
              <a:rPr lang="en-US" sz="3600" b="1" dirty="0">
                <a:solidFill>
                  <a:schemeClr val="tx1"/>
                </a:solidFill>
              </a:rPr>
              <a:t>Descriptive Learning</a:t>
            </a:r>
          </a:p>
          <a:p>
            <a:pPr marL="1028700" lvl="1" indent="-571500">
              <a:spcAft>
                <a:spcPts val="24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s-ES" sz="3600" b="1" dirty="0">
                <a:solidFill>
                  <a:schemeClr val="tx1"/>
                </a:solidFill>
              </a:rPr>
              <a:t>Machine </a:t>
            </a:r>
            <a:r>
              <a:rPr lang="en-US" sz="3600" b="1" dirty="0">
                <a:solidFill>
                  <a:schemeClr val="tx1"/>
                </a:solidFill>
              </a:rPr>
              <a:t>Learning Lab</a:t>
            </a:r>
          </a:p>
        </p:txBody>
      </p:sp>
    </p:spTree>
    <p:extLst>
      <p:ext uri="{BB962C8B-B14F-4D97-AF65-F5344CB8AC3E}">
        <p14:creationId xmlns:p14="http://schemas.microsoft.com/office/powerpoint/2010/main" val="28891006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de python">
            <a:extLst>
              <a:ext uri="{FF2B5EF4-FFF2-40B4-BE49-F238E27FC236}">
                <a16:creationId xmlns:a16="http://schemas.microsoft.com/office/drawing/2014/main" id="{ED8FFBD2-7F45-4573-92D3-FD496F33E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3" y="525463"/>
            <a:ext cx="40290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de R">
            <a:extLst>
              <a:ext uri="{FF2B5EF4-FFF2-40B4-BE49-F238E27FC236}">
                <a16:creationId xmlns:a16="http://schemas.microsoft.com/office/drawing/2014/main" id="{0AA93379-5851-4FE0-ABDE-DE7CAE4D6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9" y="2197100"/>
            <a:ext cx="2176174" cy="168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de Java">
            <a:extLst>
              <a:ext uri="{FF2B5EF4-FFF2-40B4-BE49-F238E27FC236}">
                <a16:creationId xmlns:a16="http://schemas.microsoft.com/office/drawing/2014/main" id="{5AF24B3B-58A0-438A-9959-1D0A00298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339" y="4253865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de scala programming language">
            <a:extLst>
              <a:ext uri="{FF2B5EF4-FFF2-40B4-BE49-F238E27FC236}">
                <a16:creationId xmlns:a16="http://schemas.microsoft.com/office/drawing/2014/main" id="{D91C94BD-648F-4D6D-A03F-C39A72563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662" y="287338"/>
            <a:ext cx="334327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15BB7A4-D03D-47C8-9CD4-26F169FFC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9856" y="2101215"/>
            <a:ext cx="2600325" cy="17526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3A6D0F6-4F9B-4526-8D4B-E79A4B5B5C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6461" y="3886835"/>
            <a:ext cx="19050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1758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3630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621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3600" b="1" dirty="0"/>
              <a:t>Opening Session</a:t>
            </a:r>
            <a:endParaRPr lang="en-US" sz="3600" b="1" i="0" u="none" strike="noStrike" cap="none" dirty="0">
              <a:solidFill>
                <a:srgbClr val="FFFFFF"/>
              </a:solidFill>
              <a:sym typeface="Calibri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77" y="2210938"/>
            <a:ext cx="8768023" cy="257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217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Shape 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560" y="476672"/>
            <a:ext cx="8064896" cy="6048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3630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621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3600" b="1" dirty="0"/>
              <a:t>Opening Session</a:t>
            </a:r>
            <a:endParaRPr lang="en-US" sz="3600" b="1" i="0" u="none" strike="noStrike" cap="none" dirty="0">
              <a:solidFill>
                <a:srgbClr val="FFFFFF"/>
              </a:solidFill>
              <a:sym typeface="Calibri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993" y="220497"/>
            <a:ext cx="1350656" cy="1048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50" y="2275690"/>
            <a:ext cx="7629099" cy="4159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Elipse 7"/>
          <p:cNvSpPr/>
          <p:nvPr/>
        </p:nvSpPr>
        <p:spPr>
          <a:xfrm>
            <a:off x="1323834" y="4582310"/>
            <a:ext cx="2183640" cy="20062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99705D3-356A-4C08-BFE1-063C6A734F66}"/>
              </a:ext>
            </a:extLst>
          </p:cNvPr>
          <p:cNvSpPr txBox="1"/>
          <p:nvPr/>
        </p:nvSpPr>
        <p:spPr>
          <a:xfrm>
            <a:off x="757450" y="1269242"/>
            <a:ext cx="4756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Install R and then R Studio</a:t>
            </a:r>
          </a:p>
        </p:txBody>
      </p:sp>
    </p:spTree>
    <p:extLst>
      <p:ext uri="{BB962C8B-B14F-4D97-AF65-F5344CB8AC3E}">
        <p14:creationId xmlns:p14="http://schemas.microsoft.com/office/powerpoint/2010/main" val="26768294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3630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621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3600" b="1" dirty="0"/>
              <a:t>Opening Session</a:t>
            </a:r>
            <a:endParaRPr lang="en-US" sz="3600" b="1" i="0" u="none" strike="noStrike" cap="none" dirty="0">
              <a:solidFill>
                <a:srgbClr val="FFFFFF"/>
              </a:solidFill>
              <a:sym typeface="Calibri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392615" y="1132414"/>
            <a:ext cx="779091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For Python we recommend ANACONDA distribution</a:t>
            </a:r>
          </a:p>
          <a:p>
            <a:r>
              <a:rPr lang="en-US" sz="1800" dirty="0"/>
              <a:t>https://www.anaconda.com/download/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94" y="1903942"/>
            <a:ext cx="8161361" cy="230818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143" y="4494113"/>
            <a:ext cx="2756030" cy="180032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4532" y="109182"/>
            <a:ext cx="1615695" cy="893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25043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3630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621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3600" b="1" dirty="0"/>
              <a:t>Opening Session</a:t>
            </a:r>
            <a:endParaRPr lang="en-US" sz="3600" b="1" i="0" u="none" strike="noStrike" cap="none" dirty="0">
              <a:solidFill>
                <a:srgbClr val="FFFFFF"/>
              </a:solidFill>
              <a:sym typeface="Calibri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9124"/>
            <a:ext cx="9144000" cy="4287297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5854890" y="3357349"/>
            <a:ext cx="3289110" cy="24975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4532" y="109182"/>
            <a:ext cx="1615695" cy="893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05990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3630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621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3600" b="1" dirty="0"/>
              <a:t>Opening Session</a:t>
            </a:r>
            <a:endParaRPr lang="en-US" sz="3600" b="1" i="0" u="none" strike="noStrike" cap="none" dirty="0">
              <a:solidFill>
                <a:srgbClr val="FFFFFF"/>
              </a:solidFill>
              <a:sym typeface="Calibri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250607" y="1175047"/>
            <a:ext cx="8579494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>
              <a:spcAft>
                <a:spcPts val="2400"/>
              </a:spcAft>
              <a:buClr>
                <a:schemeClr val="accent1">
                  <a:lumMod val="50000"/>
                </a:schemeClr>
              </a:buClr>
            </a:pPr>
            <a:r>
              <a:rPr lang="en-US" sz="3600" b="1" dirty="0">
                <a:solidFill>
                  <a:srgbClr val="FF0000"/>
                </a:solidFill>
              </a:rPr>
              <a:t>Don’t forget to bring you laptops to class</a:t>
            </a:r>
          </a:p>
          <a:p>
            <a:pPr marL="1028700" lvl="1" indent="-571500">
              <a:spcAft>
                <a:spcPts val="24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tx1"/>
                </a:solidFill>
              </a:rPr>
              <a:t>Data Science Foundations and Applications</a:t>
            </a:r>
          </a:p>
          <a:p>
            <a:pPr marL="1028700" lvl="1" indent="-571500">
              <a:spcAft>
                <a:spcPts val="24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tx1"/>
                </a:solidFill>
              </a:rPr>
              <a:t>Predictive</a:t>
            </a:r>
            <a:r>
              <a:rPr lang="es-ES" sz="3600" b="1" dirty="0">
                <a:solidFill>
                  <a:schemeClr val="tx1"/>
                </a:solidFill>
              </a:rPr>
              <a:t> &amp; </a:t>
            </a:r>
            <a:r>
              <a:rPr lang="en-US" sz="3600" b="1" dirty="0">
                <a:solidFill>
                  <a:schemeClr val="tx1"/>
                </a:solidFill>
              </a:rPr>
              <a:t>Descriptive Learning</a:t>
            </a:r>
          </a:p>
          <a:p>
            <a:pPr marL="1028700" lvl="1" indent="-571500">
              <a:spcAft>
                <a:spcPts val="24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s-ES" sz="3600" b="1" dirty="0">
                <a:solidFill>
                  <a:schemeClr val="tx1"/>
                </a:solidFill>
              </a:rPr>
              <a:t>Machine </a:t>
            </a:r>
            <a:r>
              <a:rPr lang="en-US" sz="3600" b="1" dirty="0">
                <a:solidFill>
                  <a:schemeClr val="tx1"/>
                </a:solidFill>
              </a:rPr>
              <a:t>Learning Lab</a:t>
            </a:r>
          </a:p>
        </p:txBody>
      </p:sp>
    </p:spTree>
    <p:extLst>
      <p:ext uri="{BB962C8B-B14F-4D97-AF65-F5344CB8AC3E}">
        <p14:creationId xmlns:p14="http://schemas.microsoft.com/office/powerpoint/2010/main" val="41954740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3630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621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3600" b="1" dirty="0"/>
              <a:t>Opening Session</a:t>
            </a:r>
            <a:endParaRPr lang="en-US" sz="3600" b="1" i="0" u="none" strike="noStrike" cap="none" dirty="0">
              <a:solidFill>
                <a:srgbClr val="FFFFFF"/>
              </a:solidFill>
              <a:sym typeface="Calibri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238575" y="1289976"/>
            <a:ext cx="8579494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>
              <a:buClr>
                <a:schemeClr val="accent1">
                  <a:lumMod val="50000"/>
                </a:schemeClr>
              </a:buClr>
            </a:pPr>
            <a:endParaRPr lang="en-US" sz="2000" dirty="0"/>
          </a:p>
          <a:p>
            <a:pPr marL="800100" lvl="1" indent="-342900">
              <a:spcAft>
                <a:spcPts val="24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●"/>
            </a:pPr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Program Overview</a:t>
            </a:r>
          </a:p>
          <a:p>
            <a:pPr marL="800100" lvl="1" indent="-342900">
              <a:spcAft>
                <a:spcPts val="24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●"/>
            </a:pPr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Internships</a:t>
            </a:r>
            <a:r>
              <a:rPr lang="es-ES" sz="3600" b="1" dirty="0">
                <a:solidFill>
                  <a:schemeClr val="bg1">
                    <a:lumMod val="85000"/>
                  </a:schemeClr>
                </a:solidFill>
              </a:rPr>
              <a:t> and Master </a:t>
            </a:r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Thesis</a:t>
            </a:r>
          </a:p>
          <a:p>
            <a:pPr marL="800100" lvl="1" indent="-342900">
              <a:spcAft>
                <a:spcPts val="24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●"/>
            </a:pPr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Students’</a:t>
            </a:r>
            <a:r>
              <a:rPr lang="es-ES" sz="36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presentations</a:t>
            </a:r>
          </a:p>
          <a:p>
            <a:pPr marL="800100" lvl="1" indent="-342900">
              <a:spcAft>
                <a:spcPts val="24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●"/>
            </a:pPr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Predictive</a:t>
            </a:r>
            <a:r>
              <a:rPr lang="es-ES" sz="3600" b="1" dirty="0">
                <a:solidFill>
                  <a:schemeClr val="bg1">
                    <a:lumMod val="85000"/>
                  </a:schemeClr>
                </a:solidFill>
              </a:rPr>
              <a:t> &amp; </a:t>
            </a:r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Descriptive Learning </a:t>
            </a:r>
            <a:r>
              <a:rPr lang="es-ES" sz="3600" b="1" dirty="0">
                <a:solidFill>
                  <a:schemeClr val="bg1">
                    <a:lumMod val="85000"/>
                  </a:schemeClr>
                </a:solidFill>
              </a:rPr>
              <a:t>and Machine </a:t>
            </a:r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Learning Lab tools</a:t>
            </a:r>
          </a:p>
          <a:p>
            <a:pPr marL="800100" lvl="1" indent="-342900">
              <a:spcAft>
                <a:spcPts val="24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●"/>
            </a:pPr>
            <a:r>
              <a:rPr lang="en-US" sz="3600" b="1" dirty="0">
                <a:solidFill>
                  <a:schemeClr val="tx1"/>
                </a:solidFill>
              </a:rPr>
              <a:t>Level Test</a:t>
            </a:r>
          </a:p>
        </p:txBody>
      </p:sp>
    </p:spTree>
    <p:extLst>
      <p:ext uri="{BB962C8B-B14F-4D97-AF65-F5344CB8AC3E}">
        <p14:creationId xmlns:p14="http://schemas.microsoft.com/office/powerpoint/2010/main" val="5399738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3630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621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3600" b="1" dirty="0"/>
              <a:t>Opening Session</a:t>
            </a:r>
            <a:endParaRPr lang="en-US" sz="3600" b="1" i="0" u="none" strike="noStrike" cap="none" dirty="0">
              <a:solidFill>
                <a:srgbClr val="FFFFFF"/>
              </a:solidFill>
              <a:sym typeface="Calibri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250607" y="1434355"/>
            <a:ext cx="8579494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>
              <a:buClr>
                <a:schemeClr val="accent1">
                  <a:lumMod val="50000"/>
                </a:schemeClr>
              </a:buClr>
            </a:pPr>
            <a:endParaRPr lang="en-US" sz="2000" dirty="0"/>
          </a:p>
          <a:p>
            <a:pPr marL="800100" lvl="1" indent="-342900">
              <a:spcAft>
                <a:spcPts val="24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●"/>
            </a:pPr>
            <a:r>
              <a:rPr lang="en-US" sz="3600" b="1" dirty="0">
                <a:solidFill>
                  <a:schemeClr val="tx1"/>
                </a:solidFill>
              </a:rPr>
              <a:t>Level Test</a:t>
            </a:r>
          </a:p>
          <a:p>
            <a:pPr marL="457200" lvl="1">
              <a:spcAft>
                <a:spcPts val="2400"/>
              </a:spcAft>
              <a:buClr>
                <a:schemeClr val="accent1">
                  <a:lumMod val="50000"/>
                </a:schemeClr>
              </a:buClr>
            </a:pPr>
            <a:endParaRPr lang="en-US" sz="3600" b="1" dirty="0">
              <a:solidFill>
                <a:schemeClr val="tx1"/>
              </a:solidFill>
            </a:endParaRPr>
          </a:p>
          <a:p>
            <a:pPr marL="457200" lvl="1" algn="ctr">
              <a:spcAft>
                <a:spcPts val="2400"/>
              </a:spcAft>
              <a:buClr>
                <a:schemeClr val="accent1">
                  <a:lumMod val="50000"/>
                </a:schemeClr>
              </a:buClr>
            </a:pPr>
            <a:r>
              <a:rPr lang="en-US" sz="4000" i="1" dirty="0">
                <a:solidFill>
                  <a:schemeClr val="tx1"/>
                </a:solidFill>
              </a:rPr>
              <a:t>Don't be afraid, it is just to know each other better</a:t>
            </a:r>
            <a:r>
              <a:rPr lang="es-ES" sz="4000" i="1" dirty="0">
                <a:solidFill>
                  <a:schemeClr val="tx1"/>
                </a:solidFill>
              </a:rPr>
              <a:t>!</a:t>
            </a:r>
          </a:p>
          <a:p>
            <a:pPr marL="457200" lvl="1" algn="ctr">
              <a:spcAft>
                <a:spcPts val="2400"/>
              </a:spcAft>
              <a:buClr>
                <a:schemeClr val="accent1">
                  <a:lumMod val="50000"/>
                </a:schemeClr>
              </a:buClr>
            </a:pPr>
            <a:r>
              <a:rPr lang="es-ES" sz="4000" i="1" dirty="0">
                <a:solidFill>
                  <a:schemeClr val="tx1"/>
                </a:solidFill>
              </a:rPr>
              <a:t>(…</a:t>
            </a:r>
            <a:r>
              <a:rPr lang="en-US" sz="4000" i="1" dirty="0">
                <a:solidFill>
                  <a:schemeClr val="tx1"/>
                </a:solidFill>
              </a:rPr>
              <a:t>on the academic side</a:t>
            </a:r>
            <a:r>
              <a:rPr lang="es-ES" sz="4000" i="1" dirty="0">
                <a:solidFill>
                  <a:schemeClr val="tx1"/>
                </a:solidFill>
              </a:rPr>
              <a:t>)</a:t>
            </a:r>
            <a:endParaRPr lang="en-US" sz="40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9553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488268" y="247797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s-ES" sz="3200" b="1" dirty="0"/>
              <a:t>MSTC </a:t>
            </a:r>
            <a:r>
              <a:rPr lang="es-ES" sz="3200" b="1" dirty="0" err="1"/>
              <a:t>Overview</a:t>
            </a:r>
            <a:endParaRPr sz="3200" b="1" dirty="0"/>
          </a:p>
        </p:txBody>
      </p:sp>
      <p:sp>
        <p:nvSpPr>
          <p:cNvPr id="193" name="Shape 193"/>
          <p:cNvSpPr/>
          <p:nvPr/>
        </p:nvSpPr>
        <p:spPr>
          <a:xfrm>
            <a:off x="2347291" y="3486449"/>
            <a:ext cx="4572000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en-US" sz="2000" b="1" i="0" u="none" strike="noStrike" cap="none" dirty="0">
              <a:solidFill>
                <a:srgbClr val="36609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Eduardo </a:t>
            </a:r>
            <a:r>
              <a:rPr lang="en-US" sz="2000" b="1" i="0" u="none" strike="noStrike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López</a:t>
            </a:r>
            <a:r>
              <a:rPr lang="en-US" sz="20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Gonzalo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dirty="0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eduardo.lopez@upm.es</a:t>
            </a:r>
            <a:endParaRPr lang="en-US" sz="2000" b="1" dirty="0">
              <a:solidFill>
                <a:srgbClr val="36609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en-US" sz="2000" b="1" i="0" u="none" strike="noStrike" cap="none" dirty="0">
              <a:solidFill>
                <a:srgbClr val="36609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Luis Hernández Gómez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dirty="0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luisalfonso.hernandez@upm.es</a:t>
            </a:r>
            <a:r>
              <a:rPr lang="en-US" sz="2000" b="1" dirty="0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1800" b="1" i="0" u="none" strike="noStrike" cap="none" dirty="0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Shape 19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99792" y="0"/>
            <a:ext cx="3153516" cy="12806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7599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_tradnl" altLang="en-US"/>
              <a:t>DIAPOSITIVA</a:t>
            </a:r>
            <a:r>
              <a:rPr lang="es-ES_tradnl" altLang="en-US" sz="800">
                <a:latin typeface="Arial" panose="020B0604020202020204" pitchFamily="34" charset="0"/>
              </a:rPr>
              <a:t> </a:t>
            </a:r>
            <a:fld id="{7E28D836-C3E2-478F-9421-FBFE2DAC37DB}" type="slidenum">
              <a:rPr lang="es-ES_tradnl" altLang="en-US" smtClean="0"/>
              <a:pPr/>
              <a:t>6</a:t>
            </a:fld>
            <a:endParaRPr lang="es-ES_tradnl" altLang="en-US"/>
          </a:p>
        </p:txBody>
      </p:sp>
      <p:sp>
        <p:nvSpPr>
          <p:cNvPr id="5" name="Rectángulo 4"/>
          <p:cNvSpPr/>
          <p:nvPr/>
        </p:nvSpPr>
        <p:spPr>
          <a:xfrm>
            <a:off x="755576" y="260648"/>
            <a:ext cx="7776864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1970s </a:t>
            </a:r>
            <a:r>
              <a:rPr lang="en-US" sz="3200" b="1" dirty="0">
                <a:solidFill>
                  <a:srgbClr val="BBE0E3">
                    <a:lumMod val="50000"/>
                  </a:srgbClr>
                </a:solidFill>
              </a:rPr>
              <a:t>ETL </a:t>
            </a:r>
            <a:r>
              <a:rPr lang="en-US" sz="2800" dirty="0">
                <a:solidFill>
                  <a:srgbClr val="BBE0E3">
                    <a:lumMod val="50000"/>
                  </a:srgbClr>
                </a:solidFill>
              </a:rPr>
              <a:t>(Extract, Transformation, Loading)</a:t>
            </a:r>
            <a:endParaRPr lang="en-US" dirty="0"/>
          </a:p>
          <a:p>
            <a:pPr marL="800100" lvl="1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●"/>
            </a:pPr>
            <a:endParaRPr lang="en-US" sz="2000" dirty="0"/>
          </a:p>
          <a:p>
            <a:pPr marL="800100" lvl="1" indent="-342900">
              <a:spcAft>
                <a:spcPts val="12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●"/>
            </a:pPr>
            <a:r>
              <a:rPr lang="en-US" sz="2000" b="1" dirty="0">
                <a:solidFill>
                  <a:srgbClr val="BBE0E3">
                    <a:lumMod val="50000"/>
                  </a:srgbClr>
                </a:solidFill>
              </a:rPr>
              <a:t>Data is extracted: </a:t>
            </a:r>
            <a:r>
              <a:rPr lang="en-US" sz="2000" dirty="0"/>
              <a:t>from the existing sources</a:t>
            </a:r>
          </a:p>
          <a:p>
            <a:pPr marL="800100" lvl="1" indent="-342900">
              <a:spcAft>
                <a:spcPts val="12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●"/>
            </a:pPr>
            <a:r>
              <a:rPr lang="en-US" sz="2000" b="1" dirty="0">
                <a:solidFill>
                  <a:srgbClr val="BBE0E3">
                    <a:lumMod val="50000"/>
                  </a:srgbClr>
                </a:solidFill>
              </a:rPr>
              <a:t>Data is then transformed: </a:t>
            </a:r>
            <a:r>
              <a:rPr lang="en-US" sz="2000" dirty="0"/>
              <a:t>for its </a:t>
            </a:r>
            <a:r>
              <a:rPr lang="en-US" sz="2000" b="1" dirty="0"/>
              <a:t>specific</a:t>
            </a:r>
            <a:r>
              <a:rPr lang="en-US" sz="2000" dirty="0"/>
              <a:t> use</a:t>
            </a:r>
            <a:endParaRPr lang="en-US" sz="2000" b="1" dirty="0">
              <a:solidFill>
                <a:srgbClr val="BBE0E3">
                  <a:lumMod val="50000"/>
                </a:srgbClr>
              </a:solidFill>
            </a:endParaRPr>
          </a:p>
          <a:p>
            <a:pPr marL="800100" lvl="1" indent="-342900">
              <a:spcAft>
                <a:spcPts val="12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●"/>
            </a:pPr>
            <a:r>
              <a:rPr lang="en-US" sz="2000" b="1" dirty="0">
                <a:solidFill>
                  <a:srgbClr val="BBE0E3">
                    <a:lumMod val="50000"/>
                  </a:srgbClr>
                </a:solidFill>
              </a:rPr>
              <a:t>Data is loaded</a:t>
            </a:r>
            <a:r>
              <a:rPr lang="en-US" sz="2000" dirty="0"/>
              <a:t>: into the final target  operational database or data warehouse.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212976"/>
            <a:ext cx="7380312" cy="246010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960" y="6552504"/>
            <a:ext cx="864096" cy="243456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475656" y="6503743"/>
            <a:ext cx="7136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Source: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232" y="6311663"/>
            <a:ext cx="1287215" cy="49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586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_tradnl" altLang="en-US"/>
              <a:t>DIAPOSITIVA</a:t>
            </a:r>
            <a:r>
              <a:rPr lang="es-ES_tradnl" altLang="en-US" sz="800">
                <a:latin typeface="Arial" panose="020B0604020202020204" pitchFamily="34" charset="0"/>
              </a:rPr>
              <a:t> </a:t>
            </a:r>
            <a:fld id="{7E28D836-C3E2-478F-9421-FBFE2DAC37DB}" type="slidenum">
              <a:rPr lang="es-ES_tradnl" altLang="en-US" smtClean="0"/>
              <a:pPr/>
              <a:t>7</a:t>
            </a:fld>
            <a:endParaRPr lang="es-ES_tradnl" alt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340768"/>
            <a:ext cx="7219998" cy="26642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53136"/>
            <a:ext cx="9071011" cy="1680104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467544" y="116632"/>
            <a:ext cx="8208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BBE0E3">
                    <a:lumMod val="50000"/>
                  </a:srgbClr>
                </a:solidFill>
              </a:rPr>
              <a:t>D. Laney</a:t>
            </a:r>
            <a:r>
              <a:rPr lang="en-US" dirty="0">
                <a:solidFill>
                  <a:srgbClr val="000000"/>
                </a:solidFill>
              </a:rPr>
              <a:t>. "</a:t>
            </a:r>
            <a:r>
              <a:rPr lang="en-US" dirty="0">
                <a:solidFill>
                  <a:srgbClr val="BBE0E3">
                    <a:lumMod val="50000"/>
                  </a:srgbClr>
                </a:solidFill>
              </a:rPr>
              <a:t>3D Data Management: Controlling Data Volume, Velocity and Variety</a:t>
            </a:r>
            <a:r>
              <a:rPr lang="en-US" dirty="0">
                <a:solidFill>
                  <a:srgbClr val="000000"/>
                </a:solidFill>
              </a:rPr>
              <a:t>" Gartner. 2001</a:t>
            </a:r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232" y="6311663"/>
            <a:ext cx="1287215" cy="495631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 bwMode="auto">
          <a:xfrm>
            <a:off x="3491880" y="5157192"/>
            <a:ext cx="4464496" cy="0"/>
          </a:xfrm>
          <a:prstGeom prst="line">
            <a:avLst/>
          </a:prstGeom>
          <a:solidFill>
            <a:schemeClr val="accent1"/>
          </a:solidFill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" name="Conector recto 8"/>
          <p:cNvCxnSpPr/>
          <p:nvPr/>
        </p:nvCxnSpPr>
        <p:spPr bwMode="auto">
          <a:xfrm>
            <a:off x="1907704" y="5661248"/>
            <a:ext cx="2880320" cy="0"/>
          </a:xfrm>
          <a:prstGeom prst="line">
            <a:avLst/>
          </a:prstGeom>
          <a:solidFill>
            <a:schemeClr val="accent1"/>
          </a:solidFill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39064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35" y="1731255"/>
            <a:ext cx="8754615" cy="334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841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130" y="1069380"/>
            <a:ext cx="7849748" cy="471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052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icin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735</TotalTime>
  <Words>637</Words>
  <Application>Microsoft Office PowerPoint</Application>
  <PresentationFormat>Presentación en pantalla (4:3)</PresentationFormat>
  <Paragraphs>173</Paragraphs>
  <Slides>56</Slides>
  <Notes>27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56</vt:i4>
      </vt:variant>
    </vt:vector>
  </HeadingPairs>
  <TitlesOfParts>
    <vt:vector size="59" baseType="lpstr">
      <vt:lpstr>Arial</vt:lpstr>
      <vt:lpstr>Calibri</vt:lpstr>
      <vt:lpstr>Tema de Office</vt:lpstr>
      <vt:lpstr>Opening Session</vt:lpstr>
      <vt:lpstr>Opening Session</vt:lpstr>
      <vt:lpstr>Opening Session</vt:lpstr>
      <vt:lpstr>The Data Revolution: Big Data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What is Data Science?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Opening Session</vt:lpstr>
      <vt:lpstr>Opening Session</vt:lpstr>
      <vt:lpstr>Presentación de PowerPoint</vt:lpstr>
      <vt:lpstr>Opening Session</vt:lpstr>
      <vt:lpstr>Opening Session</vt:lpstr>
      <vt:lpstr>Opening Session</vt:lpstr>
      <vt:lpstr>Opening Session</vt:lpstr>
      <vt:lpstr>Presentación de PowerPoint</vt:lpstr>
      <vt:lpstr>Presentación de PowerPoint</vt:lpstr>
      <vt:lpstr>Opening Session</vt:lpstr>
      <vt:lpstr>Presentación de PowerPoint</vt:lpstr>
      <vt:lpstr>Opening Session</vt:lpstr>
      <vt:lpstr>Opening Session</vt:lpstr>
      <vt:lpstr>Opening Session</vt:lpstr>
      <vt:lpstr>Opening Session</vt:lpstr>
      <vt:lpstr>Opening Session</vt:lpstr>
      <vt:lpstr>Opening Session</vt:lpstr>
      <vt:lpstr>Opening Session</vt:lpstr>
      <vt:lpstr>MSTC Overview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Reinforcement Learning from Data Analysis to Artificial Intelligence</dc:title>
  <dc:creator>usuario</dc:creator>
  <cp:lastModifiedBy>Luis Hernandez</cp:lastModifiedBy>
  <cp:revision>54</cp:revision>
  <dcterms:modified xsi:type="dcterms:W3CDTF">2019-09-09T18:34:56Z</dcterms:modified>
</cp:coreProperties>
</file>